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89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  <p:sldId id="275" r:id="rId14"/>
    <p:sldId id="276" r:id="rId15"/>
    <p:sldId id="277" r:id="rId16"/>
    <p:sldId id="278" r:id="rId17"/>
    <p:sldId id="279" r:id="rId18"/>
    <p:sldId id="280" r:id="rId19"/>
    <p:sldId id="281" r:id="rId20"/>
    <p:sldId id="282" r:id="rId21"/>
    <p:sldId id="264" r:id="rId22"/>
    <p:sldId id="261" r:id="rId23"/>
    <p:sldId id="262" r:id="rId24"/>
    <p:sldId id="260" r:id="rId25"/>
    <p:sldId id="259" r:id="rId26"/>
    <p:sldId id="258" r:id="rId27"/>
    <p:sldId id="283" r:id="rId28"/>
    <p:sldId id="284" r:id="rId29"/>
    <p:sldId id="285" r:id="rId30"/>
    <p:sldId id="286" r:id="rId31"/>
    <p:sldId id="287" r:id="rId32"/>
    <p:sldId id="288" r:id="rId33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64" d="100"/>
          <a:sy n="164" d="100"/>
        </p:scale>
        <p:origin x="175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1.png>
</file>

<file path=ppt/media/image23.png>
</file>

<file path=ppt/media/image3.png>
</file>

<file path=ppt/media/image4.png>
</file>

<file path=ppt/media/image5.png>
</file>

<file path=ppt/media/image6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F9F4F-F82F-49FF-9C7C-4353931D7AFD}" type="datetimeFigureOut">
              <a:rPr lang="zh-TW" altLang="en-US" smtClean="0"/>
              <a:t>2023/4/14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EB339-52C8-4EE8-9742-1AB9C28F1E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99731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F9F4F-F82F-49FF-9C7C-4353931D7AFD}" type="datetimeFigureOut">
              <a:rPr lang="zh-TW" altLang="en-US" smtClean="0"/>
              <a:t>2023/4/14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EB339-52C8-4EE8-9742-1AB9C28F1E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75891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F9F4F-F82F-49FF-9C7C-4353931D7AFD}" type="datetimeFigureOut">
              <a:rPr lang="zh-TW" altLang="en-US" smtClean="0"/>
              <a:t>2023/4/14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EB339-52C8-4EE8-9742-1AB9C28F1E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191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F9F4F-F82F-49FF-9C7C-4353931D7AFD}" type="datetimeFigureOut">
              <a:rPr lang="zh-TW" altLang="en-US" smtClean="0"/>
              <a:t>2023/4/14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EB339-52C8-4EE8-9742-1AB9C28F1E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62825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F9F4F-F82F-49FF-9C7C-4353931D7AFD}" type="datetimeFigureOut">
              <a:rPr lang="zh-TW" altLang="en-US" smtClean="0"/>
              <a:t>2023/4/14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EB339-52C8-4EE8-9742-1AB9C28F1E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112212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F9F4F-F82F-49FF-9C7C-4353931D7AFD}" type="datetimeFigureOut">
              <a:rPr lang="zh-TW" altLang="en-US" smtClean="0"/>
              <a:t>2023/4/14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EB339-52C8-4EE8-9742-1AB9C28F1E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665281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F9F4F-F82F-49FF-9C7C-4353931D7AFD}" type="datetimeFigureOut">
              <a:rPr lang="zh-TW" altLang="en-US" smtClean="0"/>
              <a:t>2023/4/14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EB339-52C8-4EE8-9742-1AB9C28F1E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51747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F9F4F-F82F-49FF-9C7C-4353931D7AFD}" type="datetimeFigureOut">
              <a:rPr lang="zh-TW" altLang="en-US" smtClean="0"/>
              <a:t>2023/4/14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EB339-52C8-4EE8-9742-1AB9C28F1E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37390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F9F4F-F82F-49FF-9C7C-4353931D7AFD}" type="datetimeFigureOut">
              <a:rPr lang="zh-TW" altLang="en-US" smtClean="0"/>
              <a:t>2023/4/14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EB339-52C8-4EE8-9742-1AB9C28F1E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0046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F9F4F-F82F-49FF-9C7C-4353931D7AFD}" type="datetimeFigureOut">
              <a:rPr lang="zh-TW" altLang="en-US" smtClean="0"/>
              <a:t>2023/4/14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EB339-52C8-4EE8-9742-1AB9C28F1E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489228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CF9F4F-F82F-49FF-9C7C-4353931D7AFD}" type="datetimeFigureOut">
              <a:rPr lang="zh-TW" altLang="en-US" smtClean="0"/>
              <a:t>2023/4/14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0EB339-52C8-4EE8-9742-1AB9C28F1E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5276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CF9F4F-F82F-49FF-9C7C-4353931D7AFD}" type="datetimeFigureOut">
              <a:rPr lang="zh-TW" altLang="en-US" smtClean="0"/>
              <a:t>2023/4/14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0EB339-52C8-4EE8-9742-1AB9C28F1E9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785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CNN</a:t>
            </a:r>
            <a:r>
              <a:rPr lang="zh-TW" altLang="en-US" dirty="0" smtClean="0"/>
              <a:t>經典模型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23153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39176"/>
            <a:ext cx="9144000" cy="316382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70933" y="998042"/>
            <a:ext cx="8417011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dirty="0"/>
              <a:t>Hinton</a:t>
            </a:r>
            <a:r>
              <a:rPr lang="zh-TW" altLang="en-US" dirty="0"/>
              <a:t>學生</a:t>
            </a:r>
            <a:r>
              <a:rPr lang="en-US" altLang="zh-TW" dirty="0"/>
              <a:t>Alex </a:t>
            </a:r>
            <a:r>
              <a:rPr lang="en-US" altLang="zh-TW" dirty="0" err="1"/>
              <a:t>Krizhevsky</a:t>
            </a:r>
            <a:r>
              <a:rPr lang="zh-TW" altLang="en-US" dirty="0"/>
              <a:t>於</a:t>
            </a:r>
            <a:r>
              <a:rPr lang="en-US" altLang="zh-TW" dirty="0"/>
              <a:t>2012</a:t>
            </a:r>
            <a:r>
              <a:rPr lang="zh-TW" altLang="en-US" dirty="0"/>
              <a:t>年提出並拿下</a:t>
            </a:r>
            <a:r>
              <a:rPr lang="en-US" altLang="zh-TW" dirty="0"/>
              <a:t>ILSVRC”12</a:t>
            </a:r>
            <a:r>
              <a:rPr lang="zh-TW" altLang="en-US" dirty="0"/>
              <a:t>的冠軍讓</a:t>
            </a:r>
            <a:r>
              <a:rPr lang="en-US" altLang="zh-TW" dirty="0"/>
              <a:t>CNN</a:t>
            </a:r>
            <a:r>
              <a:rPr lang="zh-TW" altLang="en-US" dirty="0"/>
              <a:t>重返</a:t>
            </a:r>
            <a:r>
              <a:rPr lang="zh-TW" altLang="en-US" dirty="0" smtClean="0"/>
              <a:t>榮耀</a:t>
            </a:r>
            <a:endParaRPr lang="en-US" altLang="zh-TW" dirty="0" smtClean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 smtClean="0"/>
              <a:t>其</a:t>
            </a:r>
            <a:r>
              <a:rPr lang="zh-TW" altLang="en-US" dirty="0"/>
              <a:t>將</a:t>
            </a:r>
            <a:r>
              <a:rPr lang="en-US" altLang="zh-TW" dirty="0"/>
              <a:t>top-5 error</a:t>
            </a:r>
            <a:r>
              <a:rPr lang="zh-TW" altLang="en-US" dirty="0"/>
              <a:t>減少至</a:t>
            </a:r>
            <a:r>
              <a:rPr lang="en-US" altLang="zh-TW" dirty="0"/>
              <a:t>15.3% </a:t>
            </a:r>
            <a:r>
              <a:rPr lang="zh-TW" altLang="en-US" dirty="0"/>
              <a:t>， </a:t>
            </a:r>
            <a:r>
              <a:rPr lang="en-US" altLang="zh-TW" dirty="0"/>
              <a:t>outperform</a:t>
            </a:r>
            <a:r>
              <a:rPr lang="zh-TW" altLang="en-US" dirty="0"/>
              <a:t>同年度第二名</a:t>
            </a:r>
            <a:r>
              <a:rPr lang="en-US" altLang="zh-TW" dirty="0"/>
              <a:t>26.2</a:t>
            </a:r>
            <a:r>
              <a:rPr lang="en-US" altLang="zh-TW" dirty="0" smtClean="0"/>
              <a:t>%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dirty="0"/>
              <a:t>LeNet5</a:t>
            </a:r>
            <a:r>
              <a:rPr lang="zh-TW" altLang="en-US" dirty="0"/>
              <a:t>的加強</a:t>
            </a:r>
            <a:r>
              <a:rPr lang="zh-TW" altLang="en-US" dirty="0" smtClean="0"/>
              <a:t>版</a:t>
            </a:r>
            <a:endParaRPr lang="en-US" altLang="zh-TW" dirty="0" smtClean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 smtClean="0"/>
              <a:t>主要</a:t>
            </a:r>
            <a:r>
              <a:rPr lang="zh-TW" altLang="en-US" dirty="0"/>
              <a:t>的新技術與</a:t>
            </a:r>
            <a:r>
              <a:rPr lang="zh-TW" altLang="en-US" dirty="0" smtClean="0"/>
              <a:t>應用</a:t>
            </a:r>
            <a:r>
              <a:rPr lang="en-US" altLang="zh-TW" dirty="0" smtClean="0"/>
              <a:t>::</a:t>
            </a:r>
            <a:r>
              <a:rPr lang="zh-TW" altLang="en-US" dirty="0" smtClean="0"/>
              <a:t>將</a:t>
            </a:r>
            <a:r>
              <a:rPr lang="en-US" altLang="zh-TW" dirty="0" err="1"/>
              <a:t>ReLU</a:t>
            </a:r>
            <a:r>
              <a:rPr lang="en-US" altLang="zh-TW" dirty="0"/>
              <a:t>, Dropout, LRN</a:t>
            </a:r>
            <a:r>
              <a:rPr lang="zh-TW" altLang="en-US" dirty="0"/>
              <a:t>加到</a:t>
            </a:r>
            <a:r>
              <a:rPr lang="en-US" altLang="zh-TW" dirty="0"/>
              <a:t>model</a:t>
            </a:r>
            <a:r>
              <a:rPr lang="zh-TW" altLang="en-US" dirty="0" smtClean="0"/>
              <a:t>中</a:t>
            </a:r>
            <a:endParaRPr lang="en-US" altLang="zh-TW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zh-TW" altLang="en-US" dirty="0" smtClean="0"/>
              <a:t>用</a:t>
            </a:r>
            <a:r>
              <a:rPr lang="en-US" altLang="zh-TW" dirty="0"/>
              <a:t>GPU</a:t>
            </a:r>
            <a:r>
              <a:rPr lang="zh-TW" altLang="en-US" dirty="0"/>
              <a:t>來加快</a:t>
            </a:r>
            <a:r>
              <a:rPr lang="en-US" altLang="zh-TW" dirty="0"/>
              <a:t>training</a:t>
            </a:r>
            <a:r>
              <a:rPr lang="zh-TW" altLang="en-US" dirty="0" smtClean="0"/>
              <a:t>效率</a:t>
            </a:r>
            <a:endParaRPr lang="en-US" altLang="zh-TW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dirty="0" smtClean="0"/>
              <a:t>data </a:t>
            </a:r>
            <a:r>
              <a:rPr lang="en-US" altLang="zh-TW" dirty="0"/>
              <a:t>augmentation</a:t>
            </a:r>
            <a:r>
              <a:rPr lang="zh-TW" altLang="en-US" dirty="0"/>
              <a:t>增加訓練資料集</a:t>
            </a:r>
          </a:p>
        </p:txBody>
      </p:sp>
      <p:sp>
        <p:nvSpPr>
          <p:cNvPr id="4" name="矩形 3"/>
          <p:cNvSpPr/>
          <p:nvPr/>
        </p:nvSpPr>
        <p:spPr>
          <a:xfrm>
            <a:off x="247366" y="290156"/>
            <a:ext cx="4987969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dirty="0" err="1" smtClean="0"/>
              <a:t>AlexNet</a:t>
            </a:r>
            <a:r>
              <a:rPr lang="en-US" altLang="zh-TW" sz="4000" dirty="0" smtClean="0"/>
              <a:t>(2012)::</a:t>
            </a:r>
            <a:r>
              <a:rPr lang="zh-TW" altLang="en-US" sz="4000" dirty="0" smtClean="0"/>
              <a:t>大突破</a:t>
            </a:r>
            <a:endParaRPr lang="zh-TW" altLang="en-US" sz="4000" dirty="0"/>
          </a:p>
        </p:txBody>
      </p:sp>
    </p:spTree>
    <p:extLst>
      <p:ext uri="{BB962C8B-B14F-4D97-AF65-F5344CB8AC3E}">
        <p14:creationId xmlns:p14="http://schemas.microsoft.com/office/powerpoint/2010/main" val="7363704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4349750" cy="927965"/>
          </a:xfrm>
        </p:spPr>
        <p:txBody>
          <a:bodyPr/>
          <a:lstStyle/>
          <a:p>
            <a:r>
              <a:rPr lang="en-US" altLang="zh-TW" dirty="0" err="1" smtClean="0"/>
              <a:t>GoogLeNet</a:t>
            </a:r>
            <a:r>
              <a:rPr lang="en-US" altLang="zh-TW" dirty="0" smtClean="0"/>
              <a:t>(2014)</a:t>
            </a:r>
            <a:endParaRPr lang="zh-TW" altLang="en-US" dirty="0"/>
          </a:p>
        </p:txBody>
      </p:sp>
      <p:pic>
        <p:nvPicPr>
          <p:cNvPr id="1026" name="Picture 2" descr="https://static.oschina.net/uploads/space/2018/0317/141419_uDBe_876354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108798"/>
            <a:ext cx="7866844" cy="4962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697346" y="5821326"/>
            <a:ext cx="621145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https://www.itread01.com/content/1544969366.html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7702910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11891" y="788408"/>
            <a:ext cx="8361406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3600" dirty="0" err="1" smtClean="0"/>
              <a:t>GoogLeNet</a:t>
            </a:r>
            <a:r>
              <a:rPr lang="en-US" altLang="zh-TW" sz="3600" dirty="0" smtClean="0"/>
              <a:t> architecture</a:t>
            </a:r>
          </a:p>
          <a:p>
            <a:r>
              <a:rPr lang="en-US" altLang="zh-TW" dirty="0" smtClean="0"/>
              <a:t>In 2014, ILSVRC, Google published its own network known as </a:t>
            </a:r>
            <a:r>
              <a:rPr lang="en-US" altLang="zh-TW" dirty="0" err="1" smtClean="0"/>
              <a:t>GoogLeNet</a:t>
            </a:r>
            <a:r>
              <a:rPr lang="en-US" altLang="zh-TW" dirty="0" smtClean="0"/>
              <a:t>. Its performance is a little better than </a:t>
            </a:r>
            <a:r>
              <a:rPr lang="en-US" altLang="zh-TW" dirty="0" err="1" smtClean="0"/>
              <a:t>VGGNet</a:t>
            </a:r>
            <a:r>
              <a:rPr lang="en-US" altLang="zh-TW" dirty="0" smtClean="0"/>
              <a:t>; </a:t>
            </a:r>
            <a:r>
              <a:rPr lang="en-US" altLang="zh-TW" dirty="0" err="1" smtClean="0"/>
              <a:t>GoogLeNet's</a:t>
            </a:r>
            <a:r>
              <a:rPr lang="en-US" altLang="zh-TW" dirty="0" smtClean="0"/>
              <a:t> performance is 6.7% compared to </a:t>
            </a:r>
            <a:r>
              <a:rPr lang="en-US" altLang="zh-TW" dirty="0" err="1" smtClean="0"/>
              <a:t>VGGNet's</a:t>
            </a:r>
            <a:r>
              <a:rPr lang="en-US" altLang="zh-TW" dirty="0"/>
              <a:t> </a:t>
            </a:r>
            <a:r>
              <a:rPr lang="en-US" altLang="zh-TW" dirty="0" smtClean="0"/>
              <a:t>performance of 7.3%. </a:t>
            </a:r>
          </a:p>
          <a:p>
            <a:endParaRPr lang="en-US" altLang="zh-TW" dirty="0"/>
          </a:p>
          <a:p>
            <a:r>
              <a:rPr lang="en-US" altLang="zh-TW" dirty="0" smtClean="0"/>
              <a:t>The main attractive feature of </a:t>
            </a:r>
            <a:r>
              <a:rPr lang="en-US" altLang="zh-TW" dirty="0" err="1" smtClean="0"/>
              <a:t>GoogLeNet</a:t>
            </a:r>
            <a:r>
              <a:rPr lang="en-US" altLang="zh-TW" dirty="0" smtClean="0"/>
              <a:t> is that it runs very fast due to the introduction of a new concept called </a:t>
            </a:r>
            <a:r>
              <a:rPr lang="en-US" altLang="zh-TW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inception module</a:t>
            </a:r>
            <a:r>
              <a:rPr lang="en-US" altLang="zh-TW" dirty="0" smtClean="0"/>
              <a:t>, thus reducing the number of</a:t>
            </a:r>
          </a:p>
          <a:p>
            <a:r>
              <a:rPr lang="en-US" altLang="zh-TW" dirty="0" smtClean="0"/>
              <a:t>parameters to only 5 million; that's 12 times less than </a:t>
            </a:r>
            <a:r>
              <a:rPr lang="en-US" altLang="zh-TW" dirty="0" err="1" smtClean="0"/>
              <a:t>AlexNet</a:t>
            </a:r>
            <a:r>
              <a:rPr lang="en-US" altLang="zh-TW" dirty="0" smtClean="0"/>
              <a:t>. </a:t>
            </a:r>
          </a:p>
          <a:p>
            <a:endParaRPr lang="en-US" altLang="zh-TW" dirty="0"/>
          </a:p>
          <a:p>
            <a:r>
              <a:rPr lang="en-US" altLang="zh-TW" dirty="0" smtClean="0"/>
              <a:t>It has lower memory use and lower power use too.</a:t>
            </a:r>
          </a:p>
          <a:p>
            <a:endParaRPr lang="en-US" altLang="zh-TW" dirty="0" smtClean="0"/>
          </a:p>
          <a:p>
            <a:r>
              <a:rPr lang="en-US" altLang="zh-TW" dirty="0" smtClean="0"/>
              <a:t>It has 22 layers, so it is a very deep network. Adding more layers increases the number of parameters and it is likely that the network </a:t>
            </a:r>
            <a:r>
              <a:rPr lang="en-US" altLang="zh-TW" dirty="0" err="1" smtClean="0"/>
              <a:t>overfits</a:t>
            </a:r>
            <a:r>
              <a:rPr lang="en-US" altLang="zh-TW" dirty="0" smtClean="0"/>
              <a:t>. There will be more computation,</a:t>
            </a:r>
          </a:p>
          <a:p>
            <a:r>
              <a:rPr lang="en-US" altLang="zh-TW" dirty="0" smtClean="0"/>
              <a:t>because a linear increase in filters results in a quadratic increase in computation. So, the</a:t>
            </a:r>
          </a:p>
          <a:p>
            <a:r>
              <a:rPr lang="en-US" altLang="zh-TW" dirty="0" smtClean="0"/>
              <a:t>designers use the inception module and GAP. The fully connected layer at the end of the network is replaced with a GAP layer because fully connected layers are generally prone to overfitting. GAP has no parameters to learn or optimize.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80464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709" y="1664727"/>
            <a:ext cx="8568000" cy="4914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15709" y="371825"/>
            <a:ext cx="1373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Inception V1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2029055" y="741157"/>
            <a:ext cx="1373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Inception </a:t>
            </a:r>
            <a:r>
              <a:rPr lang="en-US" altLang="zh-TW" dirty="0" smtClean="0"/>
              <a:t>V2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3820909" y="925823"/>
            <a:ext cx="1373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Inception </a:t>
            </a:r>
            <a:r>
              <a:rPr lang="en-US" altLang="zh-TW" dirty="0" smtClean="0"/>
              <a:t>V3</a:t>
            </a: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5871382" y="1121912"/>
            <a:ext cx="137306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Inception </a:t>
            </a:r>
            <a:r>
              <a:rPr lang="en-US" altLang="zh-TW" dirty="0" smtClean="0"/>
              <a:t>V4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82939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0900"/>
          <a:stretch/>
        </p:blipFill>
        <p:spPr>
          <a:xfrm>
            <a:off x="521082" y="284950"/>
            <a:ext cx="8174955" cy="4590038"/>
          </a:xfrm>
          <a:prstGeom prst="rect">
            <a:avLst/>
          </a:prstGeom>
        </p:spPr>
      </p:pic>
      <p:pic>
        <p:nvPicPr>
          <p:cNvPr id="2050" name="Picture 2" descr="éè£¡å¯«åçæè¿°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580" y="4944771"/>
            <a:ext cx="7448839" cy="1913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矩形 4"/>
          <p:cNvSpPr/>
          <p:nvPr/>
        </p:nvSpPr>
        <p:spPr>
          <a:xfrm>
            <a:off x="3223491" y="4435872"/>
            <a:ext cx="54725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https://www.itread01.com/content/1541992744.html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850055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ResNet</a:t>
            </a:r>
            <a:r>
              <a:rPr lang="en-US" altLang="zh-TW" dirty="0" smtClean="0"/>
              <a:t>(2015)</a:t>
            </a:r>
            <a:br>
              <a:rPr lang="en-US" altLang="zh-TW" dirty="0" smtClean="0"/>
            </a:br>
            <a:r>
              <a:rPr lang="en-US" altLang="zh-TW" dirty="0" smtClean="0"/>
              <a:t>Deep </a:t>
            </a:r>
            <a:r>
              <a:rPr lang="en-US" altLang="zh-TW" dirty="0"/>
              <a:t>Residual Learning</a:t>
            </a:r>
            <a:endParaRPr lang="zh-TW" altLang="en-US" dirty="0"/>
          </a:p>
        </p:txBody>
      </p:sp>
      <p:pic>
        <p:nvPicPr>
          <p:cNvPr id="3074" name="Picture 2" descr="éè£¡å¯«åçæè¿°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22092" y="190789"/>
            <a:ext cx="1904308" cy="6354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628650" y="2283752"/>
            <a:ext cx="4047903" cy="175432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5400" dirty="0"/>
              <a:t>最深的</a:t>
            </a:r>
            <a:r>
              <a:rPr lang="en-US" altLang="zh-TW" sz="5400" dirty="0" smtClean="0"/>
              <a:t>model</a:t>
            </a:r>
          </a:p>
          <a:p>
            <a:r>
              <a:rPr lang="zh-TW" altLang="en-US" sz="5400" dirty="0" smtClean="0"/>
              <a:t>採用</a:t>
            </a:r>
            <a:r>
              <a:rPr lang="zh-TW" altLang="en-US" sz="5400" dirty="0"/>
              <a:t>的</a:t>
            </a:r>
            <a:r>
              <a:rPr lang="en-US" altLang="zh-TW" sz="5400" dirty="0"/>
              <a:t>152</a:t>
            </a:r>
            <a:r>
              <a:rPr lang="zh-TW" altLang="en-US" sz="5400" dirty="0"/>
              <a:t>層</a:t>
            </a:r>
          </a:p>
        </p:txBody>
      </p:sp>
    </p:spTree>
    <p:extLst>
      <p:ext uri="{BB962C8B-B14F-4D97-AF65-F5344CB8AC3E}">
        <p14:creationId xmlns:p14="http://schemas.microsoft.com/office/powerpoint/2010/main" val="23453968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098" name="Picture 2" descr="éè£¡å¯«åçæè¿°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576971"/>
            <a:ext cx="7953753" cy="3890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/>
        </p:nvSpPr>
        <p:spPr>
          <a:xfrm>
            <a:off x="706581" y="5728962"/>
            <a:ext cx="611909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https://www.itread01.com/content/1541992744.html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3174809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0736" y="971636"/>
            <a:ext cx="2700000" cy="540900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730735" y="305982"/>
            <a:ext cx="4935469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In the 2015 ImageNet ILSVRC competition, the winner was </a:t>
            </a:r>
            <a:r>
              <a:rPr lang="en-US" altLang="zh-TW" dirty="0" err="1" smtClean="0"/>
              <a:t>ResNet</a:t>
            </a:r>
            <a:r>
              <a:rPr lang="en-US" altLang="zh-TW" dirty="0" smtClean="0"/>
              <a:t> from Microsoft, with an</a:t>
            </a:r>
          </a:p>
          <a:p>
            <a:r>
              <a:rPr lang="en-US" altLang="zh-TW" dirty="0" smtClean="0"/>
              <a:t>error rate of 3.57%. </a:t>
            </a:r>
            <a:r>
              <a:rPr lang="en-US" altLang="zh-TW" dirty="0" err="1" smtClean="0"/>
              <a:t>ResNet</a:t>
            </a:r>
            <a:r>
              <a:rPr lang="en-US" altLang="zh-TW" dirty="0" smtClean="0"/>
              <a:t> is a kind of VGG in the sense that the same structure is repeated</a:t>
            </a:r>
          </a:p>
          <a:p>
            <a:r>
              <a:rPr lang="en-US" altLang="zh-TW" dirty="0" smtClean="0"/>
              <a:t>again and again to make the network deeper. Unlike </a:t>
            </a:r>
            <a:r>
              <a:rPr lang="en-US" altLang="zh-TW" dirty="0" err="1" smtClean="0"/>
              <a:t>VGGNet</a:t>
            </a:r>
            <a:r>
              <a:rPr lang="en-US" altLang="zh-TW" dirty="0" smtClean="0"/>
              <a:t>, it has different depth</a:t>
            </a:r>
          </a:p>
          <a:p>
            <a:r>
              <a:rPr lang="en-US" altLang="zh-TW" dirty="0" smtClean="0"/>
              <a:t>variations, such as 34, 50, 101, and 152 layers. It has a whopping 152 layers compared to</a:t>
            </a:r>
          </a:p>
          <a:p>
            <a:r>
              <a:rPr lang="en-US" altLang="zh-TW" dirty="0" err="1" smtClean="0"/>
              <a:t>AlexNet</a:t>
            </a:r>
            <a:r>
              <a:rPr lang="en-US" altLang="zh-TW" dirty="0" smtClean="0"/>
              <a:t> 8, </a:t>
            </a:r>
            <a:r>
              <a:rPr lang="en-US" altLang="zh-TW" dirty="0" err="1" smtClean="0"/>
              <a:t>VGGNet's</a:t>
            </a:r>
            <a:r>
              <a:rPr lang="en-US" altLang="zh-TW" dirty="0" smtClean="0"/>
              <a:t> 19 layers, and </a:t>
            </a:r>
            <a:r>
              <a:rPr lang="en-US" altLang="zh-TW" dirty="0" err="1" smtClean="0"/>
              <a:t>GoogLeNet's</a:t>
            </a:r>
            <a:r>
              <a:rPr lang="en-US" altLang="zh-TW" dirty="0" smtClean="0"/>
              <a:t> 22 layers. The </a:t>
            </a:r>
            <a:r>
              <a:rPr lang="en-US" altLang="zh-TW" dirty="0" err="1" smtClean="0"/>
              <a:t>ResNet</a:t>
            </a:r>
            <a:r>
              <a:rPr lang="en-US" altLang="zh-TW" dirty="0" smtClean="0"/>
              <a:t> architecture is a</a:t>
            </a:r>
          </a:p>
          <a:p>
            <a:r>
              <a:rPr lang="en-US" altLang="zh-TW" dirty="0" smtClean="0"/>
              <a:t>stack of residual blocks. The main idea is to skip layers by adding connections to the neural</a:t>
            </a:r>
          </a:p>
          <a:p>
            <a:r>
              <a:rPr lang="en-US" altLang="zh-TW" dirty="0" smtClean="0"/>
              <a:t>network. Every residual block has 3 x 3 convolution layers. After the last conv layer, a GAP</a:t>
            </a:r>
          </a:p>
          <a:p>
            <a:r>
              <a:rPr lang="en-US" altLang="zh-TW" dirty="0" smtClean="0"/>
              <a:t>layer is added. There is only one fully connected layer to classify 1,000 classes. It has</a:t>
            </a:r>
          </a:p>
          <a:p>
            <a:r>
              <a:rPr lang="en-US" altLang="zh-TW" dirty="0" smtClean="0"/>
              <a:t>different depth varieties, such as 34, 50, 101, or 152 layers for the ImageNet dataset. For a</a:t>
            </a:r>
          </a:p>
          <a:p>
            <a:r>
              <a:rPr lang="en-US" altLang="zh-TW" dirty="0" smtClean="0"/>
              <a:t>deeper network, say more than 50 layers, it uses the bottleneck features concept to improve</a:t>
            </a:r>
          </a:p>
          <a:p>
            <a:r>
              <a:rPr lang="en-US" altLang="zh-TW" dirty="0" smtClean="0"/>
              <a:t>efficiency. No dropout is used in this network.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087695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img-blog.csdn.net/20180308011607826?watermark/2/text/aHR0cDovL2Jsb2cuY3Nkbi5uZXQvZ29vZ2xlcl9vZmZlcg==/font/5a6L5L2T/fontsize/400/fill/I0JBQkFCMA==/dissolve/7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856" y="1066927"/>
            <a:ext cx="8682059" cy="4666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矩形 1"/>
          <p:cNvSpPr/>
          <p:nvPr/>
        </p:nvSpPr>
        <p:spPr>
          <a:xfrm>
            <a:off x="3282779" y="2166721"/>
            <a:ext cx="378528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/>
              <a:t>ImageNet</a:t>
            </a:r>
            <a:r>
              <a:rPr lang="zh-CN" altLang="en-US" dirty="0" smtClean="0"/>
              <a:t>上的分類錯誤率逐年降低</a:t>
            </a:r>
            <a:endParaRPr lang="en-US" altLang="zh-CN" dirty="0" smtClean="0"/>
          </a:p>
          <a:p>
            <a:r>
              <a:rPr lang="zh-CN" altLang="en-US" dirty="0" smtClean="0"/>
              <a:t>且已經低於人類的錯誤率（</a:t>
            </a:r>
            <a:r>
              <a:rPr lang="en-US" altLang="zh-CN" dirty="0" smtClean="0"/>
              <a:t>5.1</a:t>
            </a:r>
            <a:r>
              <a:rPr lang="en-US" altLang="zh-CN" dirty="0"/>
              <a:t>%</a:t>
            </a:r>
            <a:r>
              <a:rPr lang="zh-CN" altLang="en-US" dirty="0"/>
              <a:t>）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1097282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138669"/>
            <a:ext cx="679968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dirty="0" err="1" smtClean="0"/>
              <a:t>SENet</a:t>
            </a:r>
            <a:r>
              <a:rPr lang="en-US" altLang="zh-TW" sz="2400" dirty="0" smtClean="0"/>
              <a:t>::Squeeze-and-Excitation Networks(2017-2019)</a:t>
            </a:r>
            <a:endParaRPr lang="zh-TW" altLang="en-US" sz="2400" dirty="0"/>
          </a:p>
        </p:txBody>
      </p:sp>
      <p:sp>
        <p:nvSpPr>
          <p:cNvPr id="3" name="矩形 2"/>
          <p:cNvSpPr/>
          <p:nvPr/>
        </p:nvSpPr>
        <p:spPr>
          <a:xfrm>
            <a:off x="148281" y="576645"/>
            <a:ext cx="33127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https://arxiv.org/abs/1709.01507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48281" y="1282011"/>
            <a:ext cx="869915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The central building block of convolutional neural networks (CNNs) is the </a:t>
            </a:r>
            <a:r>
              <a:rPr lang="en-US" altLang="zh-TW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convolution operator</a:t>
            </a:r>
            <a:r>
              <a:rPr lang="en-US" altLang="zh-TW" dirty="0"/>
              <a:t>, which enables networks to construct informative features by fusing both spatial and channel-wise information within local receptive fields at each layer. </a:t>
            </a:r>
            <a:endParaRPr lang="en-US" altLang="zh-TW" dirty="0" smtClean="0"/>
          </a:p>
          <a:p>
            <a:endParaRPr lang="en-US" altLang="zh-TW" dirty="0"/>
          </a:p>
          <a:p>
            <a:r>
              <a:rPr lang="en-US" altLang="zh-TW" dirty="0" smtClean="0"/>
              <a:t>A </a:t>
            </a:r>
            <a:r>
              <a:rPr lang="en-US" altLang="zh-TW" dirty="0"/>
              <a:t>broad range of prior research has investigated the spatial component of this relationship, seeking to strengthen the representational power of a CNN by enhancing the quality of spatial encodings throughout its feature hierarchy. </a:t>
            </a:r>
            <a:endParaRPr lang="en-US" altLang="zh-TW" dirty="0" smtClean="0"/>
          </a:p>
          <a:p>
            <a:endParaRPr lang="en-US" altLang="zh-TW" dirty="0"/>
          </a:p>
          <a:p>
            <a:r>
              <a:rPr lang="en-US" altLang="zh-TW" dirty="0" smtClean="0"/>
              <a:t>In </a:t>
            </a:r>
            <a:r>
              <a:rPr lang="en-US" altLang="zh-TW" dirty="0"/>
              <a:t>this work, we focus instead on the channel relationship and propose a novel architectural unit, which we term </a:t>
            </a:r>
            <a:r>
              <a:rPr lang="en-US" altLang="zh-TW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"Squeeze-and-Excitation" (SE) block</a:t>
            </a:r>
            <a:r>
              <a:rPr lang="en-US" altLang="zh-TW" dirty="0"/>
              <a:t>, that adaptively recalibrates channel-wise feature responses by explicitly modelling interdependencies between channels. We show that these blocks can be stacked together to form </a:t>
            </a:r>
            <a:r>
              <a:rPr lang="en-US" altLang="zh-TW" dirty="0" err="1"/>
              <a:t>SENet</a:t>
            </a:r>
            <a:r>
              <a:rPr lang="en-US" altLang="zh-TW" dirty="0"/>
              <a:t> architectures that </a:t>
            </a:r>
            <a:r>
              <a:rPr lang="en-US" altLang="zh-TW" dirty="0" err="1"/>
              <a:t>generalise</a:t>
            </a:r>
            <a:r>
              <a:rPr lang="en-US" altLang="zh-TW" dirty="0"/>
              <a:t> extremely effectively across different datasets. We further demonstrate that SE blocks bring significant improvements in performance for existing state-of-the-art CNNs at slight additional computational cost. Squeeze-and-Excitation Networks formed the foundation of </a:t>
            </a:r>
            <a:r>
              <a:rPr lang="en-US" altLang="zh-TW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our ILSVRC 2017 classification submission which won first place and reduced the top-5 error to 2.251%, surpassing the winning entry of 2016 by a relative improvement of ~25%.</a:t>
            </a:r>
            <a:r>
              <a:rPr lang="en-US" altLang="zh-TW" dirty="0"/>
              <a:t> Models and code are available at this https URL.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3901093" y="683563"/>
            <a:ext cx="1229239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zh-TW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Caffe</a:t>
            </a:r>
            <a:r>
              <a:rPr lang="zh-TW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實作</a:t>
            </a:r>
            <a:endParaRPr lang="zh-TW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矩形 5"/>
          <p:cNvSpPr/>
          <p:nvPr/>
        </p:nvSpPr>
        <p:spPr>
          <a:xfrm>
            <a:off x="5130332" y="683563"/>
            <a:ext cx="372493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https://github.com/hujie-frank/SENet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71895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0973" y="205570"/>
            <a:ext cx="7143573" cy="651154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85871" y="205570"/>
            <a:ext cx="601453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Evolutionary history of deep CNNs</a:t>
            </a:r>
            <a:endParaRPr lang="zh-TW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矩形 5"/>
          <p:cNvSpPr/>
          <p:nvPr/>
        </p:nvSpPr>
        <p:spPr>
          <a:xfrm>
            <a:off x="470312" y="877455"/>
            <a:ext cx="4369542" cy="923330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b="1" dirty="0"/>
              <a:t>A Survey of the Recent Architectures of Deep Convolutional Neural Networks</a:t>
            </a:r>
          </a:p>
          <a:p>
            <a:r>
              <a:rPr lang="en-US" altLang="zh-TW" dirty="0" smtClean="0"/>
              <a:t>https</a:t>
            </a:r>
            <a:r>
              <a:rPr lang="en-US" altLang="zh-TW" dirty="0"/>
              <a:t>://arxiv.org/abs/1901.06032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9361473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020589" y="2198128"/>
            <a:ext cx="452617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https://github.com/moskomule/senet.pytorch</a:t>
            </a:r>
            <a:endParaRPr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1688756" y="3385661"/>
            <a:ext cx="60177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https://github.com/titu1994/keras-squeeze-excite-network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444842" y="2858440"/>
            <a:ext cx="1355124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zh-TW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Keras</a:t>
            </a:r>
            <a:r>
              <a:rPr lang="zh-TW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實作</a:t>
            </a:r>
            <a:endParaRPr lang="zh-TW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矩形 4"/>
          <p:cNvSpPr/>
          <p:nvPr/>
        </p:nvSpPr>
        <p:spPr>
          <a:xfrm>
            <a:off x="444842" y="2125359"/>
            <a:ext cx="1458098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zh-TW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PyTorch</a:t>
            </a:r>
            <a:r>
              <a:rPr lang="zh-TW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實作</a:t>
            </a:r>
            <a:endParaRPr lang="zh-TW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矩形 5"/>
          <p:cNvSpPr/>
          <p:nvPr/>
        </p:nvSpPr>
        <p:spPr>
          <a:xfrm>
            <a:off x="385377" y="1022946"/>
            <a:ext cx="1781173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zh-TW" b="1" dirty="0" err="1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Tensorflow</a:t>
            </a:r>
            <a:r>
              <a:rPr lang="zh-TW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實作</a:t>
            </a:r>
            <a:endParaRPr lang="zh-TW" altLang="en-US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矩形 6"/>
          <p:cNvSpPr/>
          <p:nvPr/>
        </p:nvSpPr>
        <p:spPr>
          <a:xfrm>
            <a:off x="2244810" y="1136992"/>
            <a:ext cx="474911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https://github.com/taki0112/SENet-Tensorflow</a:t>
            </a:r>
            <a:endParaRPr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1688756" y="3754993"/>
            <a:ext cx="429771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/>
              <a:t>https://github.com/yoheikikuta/senet-keras</a:t>
            </a:r>
            <a:endParaRPr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1688756" y="4931614"/>
            <a:ext cx="583239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https://blog.csdn.net/u014380165/article/details/78006626</a:t>
            </a:r>
            <a:endParaRPr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444842" y="4461297"/>
            <a:ext cx="1355124" cy="36933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zh-TW" altLang="en-US" b="1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說明文</a:t>
            </a:r>
            <a:r>
              <a:rPr lang="zh-TW" altLang="en-US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件</a:t>
            </a:r>
          </a:p>
        </p:txBody>
      </p:sp>
      <p:sp>
        <p:nvSpPr>
          <p:cNvPr id="11" name="矩形 10"/>
          <p:cNvSpPr/>
          <p:nvPr/>
        </p:nvSpPr>
        <p:spPr>
          <a:xfrm>
            <a:off x="1688755" y="5748376"/>
            <a:ext cx="670560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/>
              <a:t>keras</a:t>
            </a:r>
            <a:r>
              <a:rPr lang="zh-CN" altLang="en-US" dirty="0"/>
              <a:t>瞎搞系列</a:t>
            </a:r>
            <a:r>
              <a:rPr lang="en-US" altLang="zh-CN" dirty="0" smtClean="0"/>
              <a:t>-</a:t>
            </a:r>
            <a:r>
              <a:rPr lang="zh-CN" altLang="en-US" dirty="0" smtClean="0"/>
              <a:t>從</a:t>
            </a:r>
            <a:r>
              <a:rPr lang="en-US" altLang="zh-CN" dirty="0" err="1" smtClean="0"/>
              <a:t>LeNet</a:t>
            </a:r>
            <a:r>
              <a:rPr lang="zh-CN" altLang="en-US" dirty="0"/>
              <a:t>到</a:t>
            </a:r>
            <a:r>
              <a:rPr lang="en-US" altLang="zh-CN" dirty="0" err="1"/>
              <a:t>SENet</a:t>
            </a:r>
            <a:r>
              <a:rPr lang="en-US" altLang="zh-CN" dirty="0" smtClean="0"/>
              <a:t>——</a:t>
            </a:r>
            <a:r>
              <a:rPr lang="zh-CN" altLang="en-US" dirty="0" smtClean="0"/>
              <a:t>卷積神經網路回顧</a:t>
            </a:r>
            <a:endParaRPr lang="en-US" altLang="zh-CN" dirty="0" smtClean="0"/>
          </a:p>
          <a:p>
            <a:r>
              <a:rPr lang="en-US" altLang="zh-TW" dirty="0" smtClean="0"/>
              <a:t>https</a:t>
            </a:r>
            <a:r>
              <a:rPr lang="en-US" altLang="zh-TW" dirty="0"/>
              <a:t>://blog.csdn.net/googler_offer/article/details/79478893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549572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09707" y="318945"/>
            <a:ext cx="3952586" cy="909492"/>
          </a:xfrm>
        </p:spPr>
        <p:txBody>
          <a:bodyPr/>
          <a:lstStyle/>
          <a:p>
            <a:r>
              <a:rPr lang="en-US" altLang="zh-TW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Xception</a:t>
            </a:r>
            <a:r>
              <a:rPr lang="en-US" altLang="zh-TW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(2017)</a:t>
            </a:r>
            <a:endParaRPr lang="zh-TW" altLang="en-U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矩形 2"/>
          <p:cNvSpPr/>
          <p:nvPr/>
        </p:nvSpPr>
        <p:spPr>
          <a:xfrm>
            <a:off x="411307" y="1350972"/>
            <a:ext cx="8243165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400" dirty="0" err="1"/>
              <a:t>Xception</a:t>
            </a:r>
            <a:r>
              <a:rPr lang="en-US" altLang="zh-TW" sz="2400" dirty="0"/>
              <a:t>: Deep Learning with </a:t>
            </a:r>
            <a:r>
              <a:rPr lang="en-US" altLang="zh-TW" sz="2400" dirty="0" err="1"/>
              <a:t>Depthwise</a:t>
            </a:r>
            <a:r>
              <a:rPr lang="en-US" altLang="zh-TW" sz="2400" dirty="0"/>
              <a:t> Separable Convolutions</a:t>
            </a:r>
          </a:p>
          <a:p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François </a:t>
            </a:r>
            <a:r>
              <a:rPr lang="en-US" altLang="zh-TW" sz="2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Chollet</a:t>
            </a:r>
            <a:r>
              <a:rPr lang="zh-TW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TW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[KERAS</a:t>
            </a:r>
            <a:r>
              <a:rPr lang="zh-TW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創造者</a:t>
            </a:r>
            <a:r>
              <a:rPr lang="en-US" altLang="zh-TW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]</a:t>
            </a:r>
          </a:p>
          <a:p>
            <a:r>
              <a:rPr lang="en-US" altLang="zh-TW" sz="2400" dirty="0"/>
              <a:t>https://arxiv.org/abs/1610.02357</a:t>
            </a:r>
            <a:endParaRPr lang="zh-TW" altLang="en-US" sz="2400" dirty="0"/>
          </a:p>
        </p:txBody>
      </p:sp>
      <p:sp>
        <p:nvSpPr>
          <p:cNvPr id="4" name="矩形 3"/>
          <p:cNvSpPr/>
          <p:nvPr/>
        </p:nvSpPr>
        <p:spPr>
          <a:xfrm>
            <a:off x="2286000" y="3105835"/>
            <a:ext cx="58974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TW" altLang="en-US" dirty="0"/>
              <a:t>深度可分離卷積</a:t>
            </a:r>
            <a:r>
              <a:rPr lang="en-US" altLang="zh-TW" dirty="0"/>
              <a:t>(</a:t>
            </a:r>
            <a:r>
              <a:rPr lang="en-US" altLang="zh-TW" dirty="0" err="1" smtClean="0"/>
              <a:t>Depthwise</a:t>
            </a:r>
            <a:r>
              <a:rPr lang="en-US" altLang="zh-TW" dirty="0" smtClean="0"/>
              <a:t> Separable </a:t>
            </a:r>
            <a:r>
              <a:rPr lang="en-US" altLang="zh-TW" dirty="0"/>
              <a:t>Convolution)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025993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5025" y="920384"/>
            <a:ext cx="7886700" cy="970253"/>
          </a:xfrm>
        </p:spPr>
        <p:txBody>
          <a:bodyPr>
            <a:normAutofit/>
          </a:bodyPr>
          <a:lstStyle/>
          <a:p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Densely Connected Convolutional Networks</a:t>
            </a:r>
            <a:b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Gao Huang, Zhuang Liu, Laurens van der </a:t>
            </a:r>
            <a:r>
              <a:rPr lang="en-US" altLang="zh-TW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Maaten</a:t>
            </a: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Kilian Q. Weinberger</a:t>
            </a:r>
            <a:b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altLang="zh-TW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https://arxiv.org/abs/1608.06993</a:t>
            </a:r>
            <a:endParaRPr lang="zh-TW" altLang="en-US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0318" y="3457834"/>
            <a:ext cx="4659083" cy="3369239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535025" y="2068960"/>
            <a:ext cx="7199909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Ø"/>
            </a:pPr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相較於</a:t>
            </a:r>
            <a:r>
              <a:rPr lang="en-US" altLang="zh-TW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ResNet</a:t>
            </a:r>
            <a:r>
              <a:rPr lang="en-US" altLang="zh-TW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en-US" altLang="zh-TW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DenseNet</a:t>
            </a:r>
            <a:r>
              <a:rPr lang="en-US" altLang="zh-TW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zh-TW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可用</a:t>
            </a:r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更少的訓練參數取得更佳的</a:t>
            </a:r>
            <a:r>
              <a:rPr lang="zh-TW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準確率</a:t>
            </a:r>
            <a:endParaRPr lang="en-US" altLang="zh-TW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TW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CVPR </a:t>
            </a:r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201 7 </a:t>
            </a:r>
            <a:r>
              <a:rPr lang="zh-TW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最佳</a:t>
            </a:r>
            <a:r>
              <a:rPr lang="zh-TW" altLang="en-US" sz="2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論文</a:t>
            </a:r>
            <a:endParaRPr lang="en-US" altLang="zh-TW" sz="2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altLang="zh-TW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Keras</a:t>
            </a:r>
            <a:r>
              <a:rPr lang="en-US" altLang="zh-TW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zh-TW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提供數</a:t>
            </a:r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個</a:t>
            </a:r>
            <a:r>
              <a:rPr lang="en-US" altLang="zh-TW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DenseNet</a:t>
            </a:r>
            <a:r>
              <a:rPr lang="en-US" altLang="zh-TW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版本供我們</a:t>
            </a:r>
            <a:r>
              <a:rPr lang="zh-TW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使用</a:t>
            </a:r>
            <a:endParaRPr lang="en-US" altLang="zh-TW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zh-TW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： </a:t>
            </a:r>
            <a:r>
              <a:rPr lang="en-US" altLang="zh-TW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DenseNet</a:t>
            </a:r>
            <a:r>
              <a:rPr lang="en-US" altLang="zh-TW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121 </a:t>
            </a:r>
            <a:r>
              <a:rPr lang="zh-TW" altLang="en-US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、</a:t>
            </a:r>
            <a:r>
              <a:rPr lang="en-US" altLang="zh-TW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DenseNet</a:t>
            </a:r>
            <a:r>
              <a:rPr lang="en-US" altLang="zh-TW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TW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169 </a:t>
            </a:r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、</a:t>
            </a:r>
            <a:r>
              <a:rPr lang="en-US" altLang="zh-TW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DenseNet201</a:t>
            </a:r>
            <a:endParaRPr lang="zh-TW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矩形 4"/>
          <p:cNvSpPr/>
          <p:nvPr/>
        </p:nvSpPr>
        <p:spPr>
          <a:xfrm>
            <a:off x="360796" y="212498"/>
            <a:ext cx="3635611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40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DenseNet</a:t>
            </a:r>
            <a:r>
              <a:rPr lang="en-US" altLang="zh-TW" sz="40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(2018)</a:t>
            </a:r>
            <a:endParaRPr lang="zh-TW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矩形 5"/>
          <p:cNvSpPr/>
          <p:nvPr/>
        </p:nvSpPr>
        <p:spPr>
          <a:xfrm>
            <a:off x="4142509" y="3539945"/>
            <a:ext cx="4572000" cy="138499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sz="2800" dirty="0"/>
              <a:t>connects each layer to every other layer in a feed-forward fashion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0011918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729" y="513815"/>
            <a:ext cx="8298729" cy="1215024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85812" y="1784989"/>
            <a:ext cx="49297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DenseNet</a:t>
            </a:r>
            <a:r>
              <a:rPr lang="en-US" altLang="zh-TW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architectures for ImageNet</a:t>
            </a:r>
            <a:endParaRPr lang="zh-TW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975" y="2302804"/>
            <a:ext cx="8288483" cy="3999086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2850685" y="315263"/>
            <a:ext cx="733024" cy="146972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4949047" y="386464"/>
            <a:ext cx="733024" cy="146972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385812" y="3349409"/>
            <a:ext cx="8199646" cy="4679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矩形 8"/>
          <p:cNvSpPr/>
          <p:nvPr/>
        </p:nvSpPr>
        <p:spPr>
          <a:xfrm>
            <a:off x="6595024" y="5768552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全域平均池化</a:t>
            </a:r>
          </a:p>
        </p:txBody>
      </p:sp>
      <p:sp>
        <p:nvSpPr>
          <p:cNvPr id="10" name="矩形 9"/>
          <p:cNvSpPr/>
          <p:nvPr/>
        </p:nvSpPr>
        <p:spPr>
          <a:xfrm>
            <a:off x="2586255" y="3321749"/>
            <a:ext cx="126188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過渡層</a:t>
            </a:r>
          </a:p>
        </p:txBody>
      </p:sp>
      <p:sp>
        <p:nvSpPr>
          <p:cNvPr id="12" name="矩形 11"/>
          <p:cNvSpPr/>
          <p:nvPr/>
        </p:nvSpPr>
        <p:spPr>
          <a:xfrm>
            <a:off x="6137419" y="3218269"/>
            <a:ext cx="24012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4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Wingdings" panose="05000000000000000000" pitchFamily="2" charset="2"/>
              </a:rPr>
              <a:t> </a:t>
            </a:r>
            <a:r>
              <a:rPr lang="en-US" altLang="zh-TW" sz="24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BN-</a:t>
            </a:r>
            <a:r>
              <a:rPr lang="en-US" altLang="zh-TW" sz="2400" b="1" dirty="0" err="1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ReLU</a:t>
            </a:r>
            <a:r>
              <a:rPr lang="en-US" altLang="zh-TW" sz="2400" b="1" dirty="0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</a:t>
            </a:r>
            <a:r>
              <a:rPr lang="en-US" altLang="zh-TW" sz="2400" b="1" dirty="0" err="1" smtClean="0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Conv</a:t>
            </a:r>
            <a:endParaRPr lang="zh-TW" altLang="en-US" sz="2400" b="1" dirty="0">
              <a:solidFill>
                <a:srgbClr val="7030A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28562" y="6236722"/>
            <a:ext cx="757012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each “</a:t>
            </a:r>
            <a:r>
              <a:rPr lang="en-US" altLang="zh-TW" dirty="0" err="1"/>
              <a:t>conv</a:t>
            </a:r>
            <a:r>
              <a:rPr lang="en-US" altLang="zh-TW" dirty="0"/>
              <a:t>” layer shown in </a:t>
            </a:r>
            <a:r>
              <a:rPr lang="en-US" altLang="zh-TW" dirty="0" smtClean="0"/>
              <a:t>the table </a:t>
            </a:r>
            <a:r>
              <a:rPr lang="en-US" altLang="zh-TW" dirty="0"/>
              <a:t>corresponds the sequence BN-</a:t>
            </a:r>
            <a:r>
              <a:rPr lang="en-US" altLang="zh-TW" dirty="0" err="1"/>
              <a:t>ReLU</a:t>
            </a:r>
            <a:r>
              <a:rPr lang="en-US" altLang="zh-TW" dirty="0"/>
              <a:t>-</a:t>
            </a:r>
            <a:r>
              <a:rPr lang="en-US" altLang="zh-TW" dirty="0" err="1"/>
              <a:t>Conv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620927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4800" dirty="0" smtClean="0">
                <a:solidFill>
                  <a:srgbClr val="FFFF00"/>
                </a:solidFill>
              </a:rPr>
              <a:t>         </a:t>
            </a:r>
            <a:r>
              <a:rPr lang="en-US" altLang="zh-TW" sz="72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Topic</a:t>
            </a:r>
          </a:p>
          <a:p>
            <a:r>
              <a:rPr lang="zh-TW" altLang="en-US" sz="4800" dirty="0" smtClean="0"/>
              <a:t>          使用</a:t>
            </a:r>
            <a:r>
              <a:rPr lang="en-US" altLang="zh-TW" sz="4800" dirty="0" err="1" smtClean="0"/>
              <a:t>tf.keras.applications</a:t>
            </a:r>
            <a:r>
              <a:rPr lang="zh-TW" altLang="en-US" sz="4800" dirty="0" smtClean="0"/>
              <a:t> 模組</a:t>
            </a:r>
            <a:endParaRPr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38635371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81706" y="1084405"/>
            <a:ext cx="8705275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b="1" dirty="0" err="1">
                <a:solidFill>
                  <a:srgbClr val="7030A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densenet</a:t>
            </a:r>
            <a:r>
              <a:rPr lang="en-US" altLang="zh-TW" dirty="0"/>
              <a:t> module: </a:t>
            </a:r>
            <a:r>
              <a:rPr lang="en-US" altLang="zh-TW" dirty="0" err="1"/>
              <a:t>DenseNet</a:t>
            </a:r>
            <a:r>
              <a:rPr lang="en-US" altLang="zh-TW" dirty="0"/>
              <a:t> models for </a:t>
            </a:r>
            <a:r>
              <a:rPr lang="en-US" altLang="zh-TW" dirty="0" err="1"/>
              <a:t>Keras</a:t>
            </a:r>
            <a:r>
              <a:rPr lang="en-US" altLang="zh-TW" dirty="0" smtClean="0"/>
              <a:t>.</a:t>
            </a:r>
          </a:p>
          <a:p>
            <a:endParaRPr lang="en-US" altLang="zh-TW" dirty="0"/>
          </a:p>
          <a:p>
            <a:r>
              <a:rPr lang="en-US" altLang="zh-TW" b="1" dirty="0" err="1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imagenet_utils</a:t>
            </a:r>
            <a:r>
              <a:rPr lang="en-US" altLang="zh-TW" dirty="0"/>
              <a:t> module: Utilities for ImageNet data preprocessing &amp; prediction decoding</a:t>
            </a:r>
            <a:r>
              <a:rPr lang="en-US" altLang="zh-TW" dirty="0" smtClean="0"/>
              <a:t>.</a:t>
            </a:r>
            <a:endParaRPr lang="en-US" altLang="zh-TW" dirty="0"/>
          </a:p>
          <a:p>
            <a:endParaRPr lang="en-US" altLang="zh-TW" dirty="0" smtClean="0"/>
          </a:p>
          <a:p>
            <a:r>
              <a:rPr lang="en-US" altLang="zh-TW" dirty="0" smtClean="0"/>
              <a:t>inception_resnet_v2 </a:t>
            </a:r>
            <a:r>
              <a:rPr lang="en-US" altLang="zh-TW" dirty="0"/>
              <a:t>module: Inception-</a:t>
            </a:r>
            <a:r>
              <a:rPr lang="en-US" altLang="zh-TW" dirty="0" err="1"/>
              <a:t>ResNet</a:t>
            </a:r>
            <a:r>
              <a:rPr lang="en-US" altLang="zh-TW" dirty="0"/>
              <a:t> V2 model for </a:t>
            </a:r>
            <a:r>
              <a:rPr lang="en-US" altLang="zh-TW" dirty="0" err="1"/>
              <a:t>Keras</a:t>
            </a:r>
            <a:r>
              <a:rPr lang="en-US" altLang="zh-TW" dirty="0" smtClean="0"/>
              <a:t>.</a:t>
            </a:r>
            <a:endParaRPr lang="en-US" altLang="zh-TW" dirty="0"/>
          </a:p>
          <a:p>
            <a:r>
              <a:rPr lang="en-US" altLang="zh-TW" dirty="0"/>
              <a:t>inception_v3 module: Inception V3 model for </a:t>
            </a:r>
            <a:r>
              <a:rPr lang="en-US" altLang="zh-TW" dirty="0" err="1"/>
              <a:t>Keras</a:t>
            </a:r>
            <a:r>
              <a:rPr lang="en-US" altLang="zh-TW" dirty="0" smtClean="0"/>
              <a:t>.</a:t>
            </a:r>
            <a:endParaRPr lang="en-US" altLang="zh-TW" dirty="0"/>
          </a:p>
          <a:p>
            <a:endParaRPr lang="en-US" altLang="zh-TW" dirty="0" smtClean="0"/>
          </a:p>
          <a:p>
            <a:r>
              <a:rPr lang="en-US" altLang="zh-TW" dirty="0" err="1" smtClean="0"/>
              <a:t>mobilenet</a:t>
            </a:r>
            <a:r>
              <a:rPr lang="en-US" altLang="zh-TW" dirty="0" smtClean="0"/>
              <a:t> </a:t>
            </a:r>
            <a:r>
              <a:rPr lang="en-US" altLang="zh-TW" dirty="0"/>
              <a:t>module: </a:t>
            </a:r>
            <a:r>
              <a:rPr lang="en-US" altLang="zh-TW" dirty="0" err="1"/>
              <a:t>MobileNet</a:t>
            </a:r>
            <a:r>
              <a:rPr lang="en-US" altLang="zh-TW" dirty="0"/>
              <a:t> v1 models for </a:t>
            </a:r>
            <a:r>
              <a:rPr lang="en-US" altLang="zh-TW" dirty="0" err="1"/>
              <a:t>Keras</a:t>
            </a:r>
            <a:r>
              <a:rPr lang="en-US" altLang="zh-TW" dirty="0" smtClean="0"/>
              <a:t>.</a:t>
            </a:r>
            <a:endParaRPr lang="en-US" altLang="zh-TW" dirty="0"/>
          </a:p>
          <a:p>
            <a:r>
              <a:rPr lang="en-US" altLang="zh-TW" dirty="0"/>
              <a:t>mobilenet_v2 module: </a:t>
            </a:r>
            <a:r>
              <a:rPr lang="en-US" altLang="zh-TW" dirty="0" err="1"/>
              <a:t>MobileNet</a:t>
            </a:r>
            <a:r>
              <a:rPr lang="en-US" altLang="zh-TW" dirty="0"/>
              <a:t> v2 models for </a:t>
            </a:r>
            <a:r>
              <a:rPr lang="en-US" altLang="zh-TW" dirty="0" err="1"/>
              <a:t>Keras</a:t>
            </a:r>
            <a:r>
              <a:rPr lang="en-US" altLang="zh-TW" dirty="0" smtClean="0"/>
              <a:t>.</a:t>
            </a:r>
            <a:endParaRPr lang="en-US" altLang="zh-TW" dirty="0"/>
          </a:p>
          <a:p>
            <a:endParaRPr lang="en-US" altLang="zh-TW" dirty="0" smtClean="0"/>
          </a:p>
          <a:p>
            <a:r>
              <a:rPr lang="en-US" altLang="zh-TW" dirty="0" err="1" smtClean="0"/>
              <a:t>nasnet</a:t>
            </a:r>
            <a:r>
              <a:rPr lang="en-US" altLang="zh-TW" dirty="0" smtClean="0"/>
              <a:t> </a:t>
            </a:r>
            <a:r>
              <a:rPr lang="en-US" altLang="zh-TW" dirty="0"/>
              <a:t>module: </a:t>
            </a:r>
            <a:r>
              <a:rPr lang="en-US" altLang="zh-TW" dirty="0" err="1"/>
              <a:t>NASNet</a:t>
            </a:r>
            <a:r>
              <a:rPr lang="en-US" altLang="zh-TW" dirty="0"/>
              <a:t>-A models for </a:t>
            </a:r>
            <a:r>
              <a:rPr lang="en-US" altLang="zh-TW" dirty="0" err="1"/>
              <a:t>Keras</a:t>
            </a:r>
            <a:r>
              <a:rPr lang="en-US" altLang="zh-TW" dirty="0" smtClean="0"/>
              <a:t>.</a:t>
            </a:r>
            <a:endParaRPr lang="en-US" altLang="zh-TW" dirty="0"/>
          </a:p>
          <a:p>
            <a:endParaRPr lang="en-US" altLang="zh-TW" dirty="0" smtClean="0"/>
          </a:p>
          <a:p>
            <a:r>
              <a:rPr lang="en-US" altLang="zh-TW" dirty="0" err="1" smtClean="0"/>
              <a:t>resnet</a:t>
            </a:r>
            <a:r>
              <a:rPr lang="en-US" altLang="zh-TW" dirty="0" smtClean="0"/>
              <a:t> </a:t>
            </a:r>
            <a:r>
              <a:rPr lang="en-US" altLang="zh-TW" dirty="0"/>
              <a:t>module: </a:t>
            </a:r>
            <a:r>
              <a:rPr lang="en-US" altLang="zh-TW" dirty="0" err="1"/>
              <a:t>ResNet</a:t>
            </a:r>
            <a:r>
              <a:rPr lang="en-US" altLang="zh-TW" dirty="0"/>
              <a:t> models for </a:t>
            </a:r>
            <a:r>
              <a:rPr lang="en-US" altLang="zh-TW" dirty="0" err="1"/>
              <a:t>Keras</a:t>
            </a:r>
            <a:r>
              <a:rPr lang="en-US" altLang="zh-TW" dirty="0" smtClean="0"/>
              <a:t>.</a:t>
            </a:r>
            <a:endParaRPr lang="en-US" altLang="zh-TW" dirty="0"/>
          </a:p>
          <a:p>
            <a:r>
              <a:rPr lang="en-US" altLang="zh-TW" dirty="0"/>
              <a:t>resnet50 module: Public API for tf.keras.applications.resnet50 namespace</a:t>
            </a:r>
            <a:r>
              <a:rPr lang="en-US" altLang="zh-TW" dirty="0" smtClean="0"/>
              <a:t>.</a:t>
            </a:r>
            <a:endParaRPr lang="en-US" altLang="zh-TW" dirty="0"/>
          </a:p>
          <a:p>
            <a:r>
              <a:rPr lang="en-US" altLang="zh-TW" dirty="0"/>
              <a:t>resnet_v2 module: </a:t>
            </a:r>
            <a:r>
              <a:rPr lang="en-US" altLang="zh-TW" dirty="0" err="1"/>
              <a:t>ResNet</a:t>
            </a:r>
            <a:r>
              <a:rPr lang="en-US" altLang="zh-TW" dirty="0"/>
              <a:t> v2 models for </a:t>
            </a:r>
            <a:r>
              <a:rPr lang="en-US" altLang="zh-TW" dirty="0" err="1"/>
              <a:t>Keras</a:t>
            </a:r>
            <a:r>
              <a:rPr lang="en-US" altLang="zh-TW" dirty="0" smtClean="0"/>
              <a:t>.</a:t>
            </a:r>
            <a:endParaRPr lang="en-US" altLang="zh-TW" dirty="0"/>
          </a:p>
          <a:p>
            <a:endParaRPr lang="en-US" altLang="zh-TW" dirty="0" smtClean="0"/>
          </a:p>
          <a:p>
            <a:r>
              <a:rPr lang="en-US" altLang="zh-TW" dirty="0" smtClean="0"/>
              <a:t>vgg16 </a:t>
            </a:r>
            <a:r>
              <a:rPr lang="en-US" altLang="zh-TW" dirty="0"/>
              <a:t>module: VGG16 model for </a:t>
            </a:r>
            <a:r>
              <a:rPr lang="en-US" altLang="zh-TW" dirty="0" err="1"/>
              <a:t>Keras</a:t>
            </a:r>
            <a:r>
              <a:rPr lang="en-US" altLang="zh-TW" dirty="0" smtClean="0"/>
              <a:t>.</a:t>
            </a:r>
            <a:endParaRPr lang="en-US" altLang="zh-TW" dirty="0"/>
          </a:p>
          <a:p>
            <a:r>
              <a:rPr lang="en-US" altLang="zh-TW" dirty="0"/>
              <a:t>vgg19 module: VGG19 model for </a:t>
            </a:r>
            <a:r>
              <a:rPr lang="en-US" altLang="zh-TW" dirty="0" err="1"/>
              <a:t>Keras</a:t>
            </a:r>
            <a:r>
              <a:rPr lang="en-US" altLang="zh-TW" dirty="0" smtClean="0"/>
              <a:t>.</a:t>
            </a:r>
            <a:endParaRPr lang="en-US" altLang="zh-TW" dirty="0"/>
          </a:p>
          <a:p>
            <a:endParaRPr lang="en-US" altLang="zh-TW" dirty="0" smtClean="0"/>
          </a:p>
          <a:p>
            <a:r>
              <a:rPr lang="en-US" altLang="zh-TW" dirty="0" err="1" smtClean="0"/>
              <a:t>xception</a:t>
            </a:r>
            <a:r>
              <a:rPr lang="en-US" altLang="zh-TW" dirty="0" smtClean="0"/>
              <a:t> </a:t>
            </a:r>
            <a:r>
              <a:rPr lang="en-US" altLang="zh-TW" dirty="0"/>
              <a:t>module: </a:t>
            </a:r>
            <a:r>
              <a:rPr lang="en-US" altLang="zh-TW" dirty="0" err="1"/>
              <a:t>Xception</a:t>
            </a:r>
            <a:r>
              <a:rPr lang="en-US" altLang="zh-TW" dirty="0"/>
              <a:t> V1 model for </a:t>
            </a:r>
            <a:r>
              <a:rPr lang="en-US" altLang="zh-TW" dirty="0" err="1"/>
              <a:t>Keras</a:t>
            </a:r>
            <a:r>
              <a:rPr lang="en-US" altLang="zh-TW" dirty="0"/>
              <a:t>.</a:t>
            </a:r>
            <a:endParaRPr lang="zh-TW" altLang="en-US" dirty="0"/>
          </a:p>
        </p:txBody>
      </p:sp>
      <p:sp>
        <p:nvSpPr>
          <p:cNvPr id="3" name="矩形 2"/>
          <p:cNvSpPr/>
          <p:nvPr/>
        </p:nvSpPr>
        <p:spPr>
          <a:xfrm>
            <a:off x="346363" y="547362"/>
            <a:ext cx="7347527" cy="36933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r>
              <a:rPr lang="en-US" altLang="zh-TW" dirty="0"/>
              <a:t>https://www.tensorflow.org/api_docs/python/tf/keras/applications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05979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矩形 2"/>
          <p:cNvSpPr/>
          <p:nvPr/>
        </p:nvSpPr>
        <p:spPr>
          <a:xfrm>
            <a:off x="738909" y="2828836"/>
            <a:ext cx="798945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sz="2800" dirty="0"/>
              <a:t>from </a:t>
            </a:r>
            <a:r>
              <a:rPr lang="en-US" altLang="zh-TW" sz="2800" dirty="0" err="1"/>
              <a:t>tensorflow.keras.applications</a:t>
            </a:r>
            <a:r>
              <a:rPr lang="en-US" altLang="zh-TW" sz="2800" dirty="0"/>
              <a:t> import </a:t>
            </a:r>
            <a:r>
              <a:rPr lang="en-US" altLang="zh-TW" sz="2800" dirty="0" err="1"/>
              <a:t>Xception</a:t>
            </a:r>
            <a:endParaRPr lang="en-US" altLang="zh-TW" sz="2800" dirty="0"/>
          </a:p>
          <a:p>
            <a:r>
              <a:rPr lang="en-US" altLang="zh-TW" sz="2800" dirty="0" err="1"/>
              <a:t>xception</a:t>
            </a:r>
            <a:r>
              <a:rPr lang="en-US" altLang="zh-TW" sz="2800" dirty="0"/>
              <a:t> = </a:t>
            </a:r>
            <a:r>
              <a:rPr lang="en-US" altLang="zh-TW" sz="2800" dirty="0" err="1"/>
              <a:t>Xception</a:t>
            </a:r>
            <a:r>
              <a:rPr lang="en-US" altLang="zh-TW" sz="2800" dirty="0"/>
              <a:t>()</a:t>
            </a:r>
          </a:p>
          <a:p>
            <a:r>
              <a:rPr lang="en-US" altLang="zh-TW" sz="2800" dirty="0" err="1"/>
              <a:t>xception.summary</a:t>
            </a:r>
            <a:r>
              <a:rPr lang="en-US" altLang="zh-TW" sz="2800" dirty="0"/>
              <a:t>()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32356280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TW" sz="4800" dirty="0" smtClean="0">
                <a:solidFill>
                  <a:srgbClr val="FFFF00"/>
                </a:solidFill>
              </a:rPr>
              <a:t>         </a:t>
            </a:r>
            <a:r>
              <a:rPr lang="en-US" altLang="zh-TW" sz="72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CNN</a:t>
            </a:r>
            <a:r>
              <a:rPr lang="zh-TW" altLang="en-US" sz="72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TW" sz="7200" b="1" dirty="0" smtClean="0">
                <a:solidFill>
                  <a:srgbClr val="FFFF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Models</a:t>
            </a:r>
            <a:endParaRPr lang="zh-TW" altLang="en-US" sz="4800" dirty="0"/>
          </a:p>
        </p:txBody>
      </p:sp>
    </p:spTree>
    <p:extLst>
      <p:ext uri="{BB962C8B-B14F-4D97-AF65-F5344CB8AC3E}">
        <p14:creationId xmlns:p14="http://schemas.microsoft.com/office/powerpoint/2010/main" val="12906567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20650" y="355889"/>
            <a:ext cx="7886700" cy="872547"/>
          </a:xfrm>
        </p:spPr>
        <p:txBody>
          <a:bodyPr/>
          <a:lstStyle/>
          <a:p>
            <a:r>
              <a:rPr lang="en-US" altLang="zh-TW" dirty="0"/>
              <a:t>https://arxiv.org/abs/1901.06032</a:t>
            </a:r>
            <a:endParaRPr lang="zh-TW" altLang="en-US" dirty="0"/>
          </a:p>
        </p:txBody>
      </p:sp>
      <p:pic>
        <p:nvPicPr>
          <p:cNvPr id="6" name="內容版面配置區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4797" y="1566176"/>
            <a:ext cx="8307823" cy="4215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4992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1847" y="245053"/>
            <a:ext cx="6444859" cy="6312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37960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7524" y="1849651"/>
            <a:ext cx="8559709" cy="346375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589006" y="5781239"/>
            <a:ext cx="76570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https://medium.com/@rgnuj122/lenet%E6%89%8B%E6%8A%8A%E6%89%8B%E5%AF%A6%E4%BD%9C%E6%95%99%E5%AD%B8-1c2f149c822f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934159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6435" y="365125"/>
            <a:ext cx="6088910" cy="6123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1039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30973" y="205570"/>
            <a:ext cx="7143573" cy="6511548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85871" y="205570"/>
            <a:ext cx="601453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Evolutionary history of deep CNNs</a:t>
            </a:r>
            <a:endParaRPr lang="zh-TW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2338820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95564" y="512907"/>
            <a:ext cx="8533170" cy="992619"/>
          </a:xfrm>
        </p:spPr>
        <p:txBody>
          <a:bodyPr>
            <a:normAutofit/>
          </a:bodyPr>
          <a:lstStyle/>
          <a:p>
            <a:r>
              <a:rPr lang="en-US" altLang="zh-TW" sz="4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Taxonomy of deep CNN architectures</a:t>
            </a:r>
            <a:endParaRPr lang="zh-TW" altLang="en-US" sz="4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250" y="1957664"/>
            <a:ext cx="8606484" cy="3371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909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/>
          <a:srcRect t="9279" r="35315" b="20571"/>
          <a:stretch/>
        </p:blipFill>
        <p:spPr>
          <a:xfrm>
            <a:off x="313038" y="1186249"/>
            <a:ext cx="8264471" cy="5041557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13038" y="568581"/>
            <a:ext cx="74511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https://www.college-de-france.fr/site/en-yann-lecun/course-2015-2016.htm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46932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669347"/>
          </a:xfrm>
        </p:spPr>
        <p:txBody>
          <a:bodyPr>
            <a:normAutofit/>
          </a:bodyPr>
          <a:lstStyle/>
          <a:p>
            <a:r>
              <a:rPr lang="en-US" altLang="zh-TW" sz="2800" dirty="0"/>
              <a:t>https://www.youtube.com/watch?v=cWzi38-vDbE</a:t>
            </a:r>
            <a:endParaRPr lang="zh-TW" altLang="en-US" sz="2800" dirty="0"/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8650" y="932007"/>
            <a:ext cx="7630508" cy="5382129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1318491" y="6211669"/>
            <a:ext cx="650701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Presented at Cognitive Computational Neuroscience (CCN) 2017 (http://www.ccneuro.org) held September 6-8, 2017.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08530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397" y="811298"/>
            <a:ext cx="8377501" cy="4881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175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2730"/>
            <a:ext cx="9144000" cy="2596896"/>
          </a:xfrm>
          <a:prstGeom prst="rect">
            <a:avLst/>
          </a:prstGeom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313" y="2889626"/>
            <a:ext cx="7809663" cy="2781716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682748" y="6059055"/>
            <a:ext cx="7526228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none">
            <a:spAutoFit/>
          </a:bodyPr>
          <a:lstStyle/>
          <a:p>
            <a:r>
              <a:rPr lang="en-US" altLang="zh-TW" b="1" dirty="0"/>
              <a:t>A Survey of the Recent Architectures of Deep Convolutional Neural Networks</a:t>
            </a:r>
          </a:p>
          <a:p>
            <a:r>
              <a:rPr lang="en-US" altLang="zh-TW" dirty="0" smtClean="0"/>
              <a:t>https</a:t>
            </a:r>
            <a:r>
              <a:rPr lang="en-US" altLang="zh-TW" dirty="0"/>
              <a:t>://arxiv.org/abs/1901.06032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6502400" y="3177309"/>
            <a:ext cx="1681018" cy="2189018"/>
          </a:xfrm>
          <a:prstGeom prst="rect">
            <a:avLst/>
          </a:prstGeom>
          <a:noFill/>
          <a:ln w="571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 rot="19098637">
            <a:off x="6089742" y="254257"/>
            <a:ext cx="1360081" cy="2571808"/>
          </a:xfrm>
          <a:prstGeom prst="rect">
            <a:avLst/>
          </a:prstGeom>
          <a:noFill/>
          <a:ln w="571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307224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23851" y="376782"/>
            <a:ext cx="3164874" cy="677627"/>
          </a:xfrm>
        </p:spPr>
        <p:txBody>
          <a:bodyPr>
            <a:normAutofit fontScale="90000"/>
          </a:bodyPr>
          <a:lstStyle/>
          <a:p>
            <a:r>
              <a:rPr lang="en-US" altLang="zh-TW" dirty="0" smtClean="0"/>
              <a:t>ImageNet </a:t>
            </a:r>
            <a:r>
              <a:rPr lang="en-US" altLang="zh-TW" sz="1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(since 2009)</a:t>
            </a:r>
            <a:endParaRPr lang="zh-TW" altLang="en-US" sz="15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850" y="1844177"/>
            <a:ext cx="7858857" cy="477829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23850" y="1083288"/>
            <a:ext cx="4362926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350" dirty="0"/>
              <a:t>How we teach computers to understand pictures | </a:t>
            </a:r>
            <a:r>
              <a:rPr lang="en-US" altLang="zh-TW" sz="1350" dirty="0" err="1"/>
              <a:t>Fei</a:t>
            </a:r>
            <a:r>
              <a:rPr lang="en-US" altLang="zh-TW" sz="1350" dirty="0"/>
              <a:t> </a:t>
            </a:r>
            <a:r>
              <a:rPr lang="en-US" altLang="zh-TW" sz="1350" dirty="0" err="1"/>
              <a:t>Fei</a:t>
            </a:r>
            <a:r>
              <a:rPr lang="en-US" altLang="zh-TW" sz="1350" dirty="0"/>
              <a:t> Li</a:t>
            </a:r>
            <a:endParaRPr lang="zh-TW" altLang="en-US" sz="1350" dirty="0"/>
          </a:p>
        </p:txBody>
      </p:sp>
      <p:sp>
        <p:nvSpPr>
          <p:cNvPr id="5" name="矩形 4"/>
          <p:cNvSpPr/>
          <p:nvPr/>
        </p:nvSpPr>
        <p:spPr>
          <a:xfrm>
            <a:off x="822450" y="1377016"/>
            <a:ext cx="3728841" cy="30008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1350" dirty="0"/>
              <a:t>https://www.youtube.com/watch?v=40riCqvRoMs</a:t>
            </a:r>
            <a:endParaRPr lang="zh-TW" altLang="en-US" sz="1350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1575" y="4325383"/>
            <a:ext cx="3063001" cy="1910864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4456545" y="204652"/>
            <a:ext cx="43272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/>
              <a:t>ImageNet Large Scale Visual Recognition Challenge (ILSVRC) was founded in 2010</a:t>
            </a:r>
          </a:p>
        </p:txBody>
      </p:sp>
    </p:spTree>
    <p:extLst>
      <p:ext uri="{BB962C8B-B14F-4D97-AF65-F5344CB8AC3E}">
        <p14:creationId xmlns:p14="http://schemas.microsoft.com/office/powerpoint/2010/main" val="25491632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404600" y="311664"/>
            <a:ext cx="550452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Godfather of Deep Learning</a:t>
            </a:r>
            <a:endParaRPr lang="zh-TW" alt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4143" y="2026509"/>
            <a:ext cx="3218146" cy="430427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74869" y="5084217"/>
            <a:ext cx="504567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2018 Turing Prize (</a:t>
            </a:r>
            <a:r>
              <a:rPr lang="en-US" altLang="zh-TW" dirty="0" err="1" smtClean="0"/>
              <a:t>Yoshua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Bengio</a:t>
            </a:r>
            <a:r>
              <a:rPr lang="en-US" altLang="zh-TW" dirty="0" smtClean="0"/>
              <a:t> and Yann </a:t>
            </a:r>
            <a:r>
              <a:rPr lang="en-US" altLang="zh-TW" dirty="0" err="1" smtClean="0"/>
              <a:t>LeCun</a:t>
            </a:r>
            <a:r>
              <a:rPr lang="en-US" altLang="zh-TW" dirty="0" smtClean="0"/>
              <a:t> )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569844" y="1481931"/>
            <a:ext cx="46014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1986 :the backpropagation algorithm for training multi-layer neural networks</a:t>
            </a: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404600" y="4487407"/>
            <a:ext cx="56498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2012</a:t>
            </a:r>
            <a:r>
              <a:rPr lang="zh-TW" altLang="en-US" dirty="0" smtClean="0"/>
              <a:t> </a:t>
            </a:r>
            <a:r>
              <a:rPr lang="en-US" altLang="zh-TW" dirty="0" smtClean="0"/>
              <a:t> </a:t>
            </a:r>
            <a:r>
              <a:rPr lang="en-US" altLang="zh-TW" dirty="0" err="1" smtClean="0"/>
              <a:t>AlexNet</a:t>
            </a:r>
            <a:r>
              <a:rPr lang="zh-TW" altLang="en-US" dirty="0" smtClean="0"/>
              <a:t> </a:t>
            </a:r>
            <a:r>
              <a:rPr lang="en-US" altLang="zh-TW" dirty="0" smtClean="0"/>
              <a:t>(</a:t>
            </a:r>
            <a:r>
              <a:rPr lang="en-US" altLang="zh-TW" dirty="0"/>
              <a:t> </a:t>
            </a:r>
            <a:r>
              <a:rPr lang="en-US" altLang="zh-TW" u="sng" dirty="0"/>
              <a:t>Alex </a:t>
            </a:r>
            <a:r>
              <a:rPr lang="en-US" altLang="zh-TW" u="sng" dirty="0" err="1"/>
              <a:t>Krizhevsky</a:t>
            </a:r>
            <a:r>
              <a:rPr lang="en-US" altLang="zh-TW" dirty="0" smtClean="0"/>
              <a:t>)</a:t>
            </a:r>
            <a:r>
              <a:rPr lang="zh-TW" altLang="en-US" dirty="0" smtClean="0"/>
              <a:t>啟動</a:t>
            </a:r>
            <a:r>
              <a:rPr lang="en-US" altLang="zh-TW" dirty="0" smtClean="0"/>
              <a:t>AI/NN</a:t>
            </a:r>
            <a:r>
              <a:rPr lang="zh-TW" altLang="en-US" dirty="0" smtClean="0"/>
              <a:t>電腦視覺熱潮</a:t>
            </a:r>
            <a:r>
              <a:rPr lang="en-US" altLang="zh-TW" dirty="0" smtClean="0"/>
              <a:t> 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5420545" y="1645840"/>
            <a:ext cx="37234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dirty="0" smtClean="0"/>
              <a:t>https://www.cs.toronto.edu/~hinton/</a:t>
            </a:r>
            <a:endParaRPr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584551" y="2347430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TW" dirty="0" smtClean="0"/>
              <a:t>Hinton, G. E., </a:t>
            </a:r>
            <a:r>
              <a:rPr lang="en-US" altLang="zh-TW" dirty="0" err="1" smtClean="0"/>
              <a:t>Osindero</a:t>
            </a:r>
            <a:r>
              <a:rPr lang="en-US" altLang="zh-TW" dirty="0" smtClean="0"/>
              <a:t>, S. and </a:t>
            </a:r>
            <a:r>
              <a:rPr lang="en-US" altLang="zh-TW" dirty="0" err="1" smtClean="0"/>
              <a:t>Teh</a:t>
            </a:r>
            <a:r>
              <a:rPr lang="en-US" altLang="zh-TW" dirty="0" smtClean="0"/>
              <a:t>, Y. (2006)</a:t>
            </a:r>
          </a:p>
          <a:p>
            <a:r>
              <a:rPr lang="en-US" altLang="zh-TW" dirty="0" smtClean="0"/>
              <a:t>A fast learning algorithm for</a:t>
            </a:r>
            <a:r>
              <a:rPr lang="en-US" altLang="zh-TW" b="1" dirty="0" smtClean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deep </a:t>
            </a:r>
            <a:r>
              <a:rPr lang="en-US" altLang="zh-TW" dirty="0" smtClean="0"/>
              <a:t>belief nets.</a:t>
            </a:r>
          </a:p>
          <a:p>
            <a:r>
              <a:rPr lang="en-US" altLang="zh-TW" dirty="0" smtClean="0"/>
              <a:t>Neural Computation, 18, pp 1527-1554</a:t>
            </a:r>
            <a:endParaRPr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659051" y="1005090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dirty="0" smtClean="0"/>
              <a:t>重要里程碑</a:t>
            </a:r>
            <a:endParaRPr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404600" y="6121353"/>
            <a:ext cx="573823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TW" dirty="0" smtClean="0"/>
              <a:t>2012</a:t>
            </a:r>
            <a:r>
              <a:rPr lang="zh-TW" altLang="en-US" dirty="0" smtClean="0"/>
              <a:t>年在</a:t>
            </a:r>
            <a:r>
              <a:rPr lang="en-US" altLang="zh-TW" dirty="0" err="1" smtClean="0"/>
              <a:t>coursera</a:t>
            </a:r>
            <a:r>
              <a:rPr lang="zh-TW" altLang="en-US" dirty="0" smtClean="0"/>
              <a:t>開設課程的簡報</a:t>
            </a:r>
            <a:r>
              <a:rPr lang="en-US" altLang="zh-TW" dirty="0" smtClean="0"/>
              <a:t>https://www.cs.toronto.edu/~hinton/coursera_slides.html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386518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476</TotalTime>
  <Words>1207</Words>
  <Application>Microsoft Office PowerPoint</Application>
  <PresentationFormat>如螢幕大小 (4:3)</PresentationFormat>
  <Paragraphs>133</Paragraphs>
  <Slides>32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32</vt:i4>
      </vt:variant>
    </vt:vector>
  </HeadingPairs>
  <TitlesOfParts>
    <vt:vector size="39" baseType="lpstr">
      <vt:lpstr>等线</vt:lpstr>
      <vt:lpstr>新細明體</vt:lpstr>
      <vt:lpstr>Arial</vt:lpstr>
      <vt:lpstr>Calibri</vt:lpstr>
      <vt:lpstr>Calibri Light</vt:lpstr>
      <vt:lpstr>Wingdings</vt:lpstr>
      <vt:lpstr>Office 佈景主題</vt:lpstr>
      <vt:lpstr>CNN經典模型</vt:lpstr>
      <vt:lpstr>PowerPoint 簡報</vt:lpstr>
      <vt:lpstr>PowerPoint 簡報</vt:lpstr>
      <vt:lpstr>PowerPoint 簡報</vt:lpstr>
      <vt:lpstr>https://www.youtube.com/watch?v=cWzi38-vDbE</vt:lpstr>
      <vt:lpstr>PowerPoint 簡報</vt:lpstr>
      <vt:lpstr>PowerPoint 簡報</vt:lpstr>
      <vt:lpstr>ImageNet (since 2009)</vt:lpstr>
      <vt:lpstr>PowerPoint 簡報</vt:lpstr>
      <vt:lpstr>PowerPoint 簡報</vt:lpstr>
      <vt:lpstr>GoogLeNet(2014)</vt:lpstr>
      <vt:lpstr>PowerPoint 簡報</vt:lpstr>
      <vt:lpstr>PowerPoint 簡報</vt:lpstr>
      <vt:lpstr>PowerPoint 簡報</vt:lpstr>
      <vt:lpstr>ResNet(2015) Deep Residual Learning</vt:lpstr>
      <vt:lpstr>PowerPoint 簡報</vt:lpstr>
      <vt:lpstr>PowerPoint 簡報</vt:lpstr>
      <vt:lpstr>PowerPoint 簡報</vt:lpstr>
      <vt:lpstr>PowerPoint 簡報</vt:lpstr>
      <vt:lpstr>PowerPoint 簡報</vt:lpstr>
      <vt:lpstr>Xception(2017)</vt:lpstr>
      <vt:lpstr>Densely Connected Convolutional Networks Gao Huang, Zhuang Liu, Laurens van der Maaten, Kilian Q. Weinberger https://arxiv.org/abs/1608.06993</vt:lpstr>
      <vt:lpstr>PowerPoint 簡報</vt:lpstr>
      <vt:lpstr>PowerPoint 簡報</vt:lpstr>
      <vt:lpstr>PowerPoint 簡報</vt:lpstr>
      <vt:lpstr>PowerPoint 簡報</vt:lpstr>
      <vt:lpstr>PowerPoint 簡報</vt:lpstr>
      <vt:lpstr>https://arxiv.org/abs/1901.06032</vt:lpstr>
      <vt:lpstr>PowerPoint 簡報</vt:lpstr>
      <vt:lpstr>PowerPoint 簡報</vt:lpstr>
      <vt:lpstr>PowerPoint 簡報</vt:lpstr>
      <vt:lpstr>Taxonomy of deep CNN architectures</vt:lpstr>
    </vt:vector>
  </TitlesOfParts>
  <Company>HP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Ben Tseng</dc:creator>
  <cp:lastModifiedBy>user</cp:lastModifiedBy>
  <cp:revision>15</cp:revision>
  <dcterms:created xsi:type="dcterms:W3CDTF">2020-06-03T11:03:01Z</dcterms:created>
  <dcterms:modified xsi:type="dcterms:W3CDTF">2023-04-14T02:50:58Z</dcterms:modified>
</cp:coreProperties>
</file>

<file path=docProps/thumbnail.jpeg>
</file>